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1" r:id="rId2"/>
    <p:sldId id="271" r:id="rId3"/>
    <p:sldId id="274" r:id="rId4"/>
    <p:sldId id="272" r:id="rId5"/>
    <p:sldId id="275" r:id="rId6"/>
    <p:sldId id="276" r:id="rId7"/>
    <p:sldId id="277" r:id="rId8"/>
    <p:sldId id="27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97" d="100"/>
          <a:sy n="97" d="100"/>
        </p:scale>
        <p:origin x="68" y="12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6/17/2021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6/17/2021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6/17/2021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6/17/2021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6/17/2021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6/17/2021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6/17/2021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6/17/2021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6/17/2021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4FFF60D-DC57-47F5-88D0-9E5DF4BB0AA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v1.15/esp8266/tutorial/pwm.html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4/index.md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1Yqj76Q4jJ4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Pulse Width Modulation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PWM is a way to get an artificial analog output on a digital pin.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It achieves this by rapidly toggling the pin from low to high.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There are two parameters associated with this: the frequency of the toggling, and the duty cycle.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404040"/>
                </a:solidFill>
                <a:effectLst/>
              </a:rPr>
              <a:t>The duty cycle is defined to be how long the pin is high compared with the length of a single period (low plus high time).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Maximum duty cycle is when the pin is high all the time, and minimum is when it is low all the time</a:t>
            </a:r>
            <a:endParaRPr lang="en-US" b="0" i="0" dirty="0">
              <a:solidFill>
                <a:schemeClr val="tx2"/>
              </a:solidFill>
              <a:effectLst/>
            </a:endParaRPr>
          </a:p>
          <a:p>
            <a:r>
              <a:rPr lang="en-US" b="0" i="0" dirty="0">
                <a:solidFill>
                  <a:srgbClr val="404040"/>
                </a:solidFill>
                <a:effectLst/>
                <a:hlinkClick r:id="rId2"/>
              </a:rPr>
              <a:t>https://docs.micropython.org/en/v1.15/esp8266/tutorial/pwm.html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2864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</a:t>
            </a:r>
          </a:p>
          <a:p>
            <a:r>
              <a:rPr lang="en-US" dirty="0"/>
              <a:t>Complete Python IOT example 1</a:t>
            </a:r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In the next series of examples, we will use PWM to change the volume and tone of our buzzer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</a:rPr>
              <a:t>By adjusting the duty, we can affect the volume and by adjusting the frequency, we can affect the tone</a:t>
            </a:r>
          </a:p>
          <a:p>
            <a:r>
              <a:rPr lang="en-US" dirty="0">
                <a:solidFill>
                  <a:srgbClr val="404040"/>
                </a:solidFill>
              </a:rPr>
              <a:t>Examine the Note frequency chart on the next slide</a:t>
            </a:r>
            <a:endParaRPr lang="en-US" b="0" i="0" dirty="0">
              <a:solidFill>
                <a:srgbClr val="40404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7925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9BC0109-6C93-466C-9E7B-2A7E70A40C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145771"/>
              </p:ext>
            </p:extLst>
          </p:nvPr>
        </p:nvGraphicFramePr>
        <p:xfrm>
          <a:off x="1676947" y="1761207"/>
          <a:ext cx="6388190" cy="4233927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638819">
                  <a:extLst>
                    <a:ext uri="{9D8B030D-6E8A-4147-A177-3AD203B41FA5}">
                      <a16:colId xmlns:a16="http://schemas.microsoft.com/office/drawing/2014/main" val="2662518673"/>
                    </a:ext>
                  </a:extLst>
                </a:gridCol>
                <a:gridCol w="638819">
                  <a:extLst>
                    <a:ext uri="{9D8B030D-6E8A-4147-A177-3AD203B41FA5}">
                      <a16:colId xmlns:a16="http://schemas.microsoft.com/office/drawing/2014/main" val="3883974795"/>
                    </a:ext>
                  </a:extLst>
                </a:gridCol>
                <a:gridCol w="638819">
                  <a:extLst>
                    <a:ext uri="{9D8B030D-6E8A-4147-A177-3AD203B41FA5}">
                      <a16:colId xmlns:a16="http://schemas.microsoft.com/office/drawing/2014/main" val="2026519273"/>
                    </a:ext>
                  </a:extLst>
                </a:gridCol>
                <a:gridCol w="638819">
                  <a:extLst>
                    <a:ext uri="{9D8B030D-6E8A-4147-A177-3AD203B41FA5}">
                      <a16:colId xmlns:a16="http://schemas.microsoft.com/office/drawing/2014/main" val="2126223688"/>
                    </a:ext>
                  </a:extLst>
                </a:gridCol>
                <a:gridCol w="638819">
                  <a:extLst>
                    <a:ext uri="{9D8B030D-6E8A-4147-A177-3AD203B41FA5}">
                      <a16:colId xmlns:a16="http://schemas.microsoft.com/office/drawing/2014/main" val="668921743"/>
                    </a:ext>
                  </a:extLst>
                </a:gridCol>
                <a:gridCol w="638819">
                  <a:extLst>
                    <a:ext uri="{9D8B030D-6E8A-4147-A177-3AD203B41FA5}">
                      <a16:colId xmlns:a16="http://schemas.microsoft.com/office/drawing/2014/main" val="3190523281"/>
                    </a:ext>
                  </a:extLst>
                </a:gridCol>
                <a:gridCol w="638819">
                  <a:extLst>
                    <a:ext uri="{9D8B030D-6E8A-4147-A177-3AD203B41FA5}">
                      <a16:colId xmlns:a16="http://schemas.microsoft.com/office/drawing/2014/main" val="2401700206"/>
                    </a:ext>
                  </a:extLst>
                </a:gridCol>
                <a:gridCol w="638819">
                  <a:extLst>
                    <a:ext uri="{9D8B030D-6E8A-4147-A177-3AD203B41FA5}">
                      <a16:colId xmlns:a16="http://schemas.microsoft.com/office/drawing/2014/main" val="1911711035"/>
                    </a:ext>
                  </a:extLst>
                </a:gridCol>
                <a:gridCol w="638819">
                  <a:extLst>
                    <a:ext uri="{9D8B030D-6E8A-4147-A177-3AD203B41FA5}">
                      <a16:colId xmlns:a16="http://schemas.microsoft.com/office/drawing/2014/main" val="714927273"/>
                    </a:ext>
                  </a:extLst>
                </a:gridCol>
                <a:gridCol w="638819">
                  <a:extLst>
                    <a:ext uri="{9D8B030D-6E8A-4147-A177-3AD203B41FA5}">
                      <a16:colId xmlns:a16="http://schemas.microsoft.com/office/drawing/2014/main" val="4139298697"/>
                    </a:ext>
                  </a:extLst>
                </a:gridCol>
              </a:tblGrid>
              <a:tr h="3285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 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Octave 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Octave 1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Octave 2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Octave 3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Octave 4</a:t>
                      </a:r>
                      <a:endParaRPr lang="en-US" sz="900" dirty="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Octave 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Octave 6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Octave 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Octave 8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3168694024"/>
                  </a:ext>
                </a:extLst>
              </a:tr>
              <a:tr h="3285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16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33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131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262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523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1047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2093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4186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1286649803"/>
                  </a:ext>
                </a:extLst>
              </a:tr>
              <a:tr h="3285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C#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139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277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554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1109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2217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4435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670753022"/>
                  </a:ext>
                </a:extLst>
              </a:tr>
              <a:tr h="3161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18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73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147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294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587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1175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2349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4699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4242478375"/>
                  </a:ext>
                </a:extLst>
              </a:tr>
              <a:tr h="3285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D#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78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156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311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622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1245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2489</a:t>
                      </a:r>
                      <a:endParaRPr lang="en-US" sz="900" dirty="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4978</a:t>
                      </a:r>
                      <a:endParaRPr lang="en-US" sz="900" dirty="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2498615905"/>
                  </a:ext>
                </a:extLst>
              </a:tr>
              <a:tr h="3285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E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21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41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82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165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330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659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1319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2637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5274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2987426476"/>
                  </a:ext>
                </a:extLst>
              </a:tr>
              <a:tr h="3285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F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22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44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87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175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349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698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1397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2794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5588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2170988982"/>
                  </a:ext>
                </a:extLst>
              </a:tr>
              <a:tr h="3285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F#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23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46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93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185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370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740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1480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2960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5920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1420218740"/>
                  </a:ext>
                </a:extLst>
              </a:tr>
              <a:tr h="3285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G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98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196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392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784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1568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3136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6272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4114567506"/>
                  </a:ext>
                </a:extLst>
              </a:tr>
              <a:tr h="3285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G#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26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52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104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208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415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831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1661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3322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6645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1311440731"/>
                  </a:ext>
                </a:extLst>
              </a:tr>
              <a:tr h="3161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28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110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220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440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880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1760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3520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7040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1632395826"/>
                  </a:ext>
                </a:extLst>
              </a:tr>
              <a:tr h="3161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A#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58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117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233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466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932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1865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3729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7459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371533067"/>
                  </a:ext>
                </a:extLst>
              </a:tr>
              <a:tr h="3285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B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31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62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123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247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494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988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1976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3951</a:t>
                      </a:r>
                      <a:endParaRPr lang="en-US" sz="90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7902</a:t>
                      </a:r>
                      <a:endParaRPr lang="en-US" sz="900" dirty="0">
                        <a:solidFill>
                          <a:srgbClr val="538135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977" marR="57977" marT="0" marB="0"/>
                </a:tc>
                <a:extLst>
                  <a:ext uri="{0D108BD9-81ED-4DB2-BD59-A6C34878D82A}">
                    <a16:rowId xmlns:a16="http://schemas.microsoft.com/office/drawing/2014/main" val="33097985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671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Pulse Width Modulation (PWM)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experiment with PWM to control the tone and volume of the buzzer</a:t>
            </a:r>
          </a:p>
          <a:p>
            <a:r>
              <a:rPr lang="en-US" dirty="0"/>
              <a:t>Complete Python IOT </a:t>
            </a:r>
            <a:r>
              <a:rPr lang="en-US"/>
              <a:t>example 2-3</a:t>
            </a:r>
            <a:endParaRPr lang="en-US" dirty="0"/>
          </a:p>
          <a:p>
            <a:r>
              <a:rPr lang="en-US" dirty="0">
                <a:hlinkClick r:id="rId2"/>
              </a:rPr>
              <a:t>https://github.com/jgrissom/Python-IOT/blob/master/lesson04/index.md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81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Pymon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Remember the game Simon?</a:t>
            </a:r>
          </a:p>
          <a:p>
            <a:r>
              <a:rPr lang="en-US" dirty="0"/>
              <a:t>If not, you can watch this video:</a:t>
            </a:r>
          </a:p>
          <a:p>
            <a:r>
              <a:rPr lang="en-US" dirty="0">
                <a:hlinkClick r:id="rId2"/>
              </a:rPr>
              <a:t>https://www.youtube.com/watch?v=1Yqj76Q4jJ4</a:t>
            </a:r>
            <a:endParaRPr lang="en-US" dirty="0"/>
          </a:p>
          <a:p>
            <a:r>
              <a:rPr lang="en-US" dirty="0"/>
              <a:t>Recreate the memory game using the </a:t>
            </a:r>
            <a:r>
              <a:rPr lang="en-US" dirty="0" err="1"/>
              <a:t>dotstar</a:t>
            </a:r>
            <a:r>
              <a:rPr lang="en-US" dirty="0"/>
              <a:t> </a:t>
            </a:r>
            <a:r>
              <a:rPr lang="en-US" dirty="0" err="1"/>
              <a:t>rgb</a:t>
            </a:r>
            <a:r>
              <a:rPr lang="en-US" dirty="0"/>
              <a:t> led and the red, green, blue and yellow buttons – sound effects not required, however, use the buzzer to indicate an error</a:t>
            </a:r>
          </a:p>
        </p:txBody>
      </p:sp>
    </p:spTree>
    <p:extLst>
      <p:ext uri="{BB962C8B-B14F-4D97-AF65-F5344CB8AC3E}">
        <p14:creationId xmlns:p14="http://schemas.microsoft.com/office/powerpoint/2010/main" val="237176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20429</TotalTime>
  <Words>505</Words>
  <Application>Microsoft Office PowerPoint</Application>
  <PresentationFormat>Widescreen</PresentationFormat>
  <Paragraphs>165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805</cp:revision>
  <dcterms:created xsi:type="dcterms:W3CDTF">2018-11-03T17:51:56Z</dcterms:created>
  <dcterms:modified xsi:type="dcterms:W3CDTF">2021-06-17T18:35:19Z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